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9" r:id="rId14"/>
    <p:sldId id="285"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AA9DECB7-DBA3-4E93-8147-14BA8C542C6B}" type="datetimeFigureOut">
              <a:rPr lang="en-US" smtClean="0"/>
              <a:pPr/>
              <a:t>9/30/2024</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E4E654E-F48E-45F8-A6FD-628197DFF78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DECB7-DBA3-4E93-8147-14BA8C542C6B}"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E654E-F48E-45F8-A6FD-628197DFF78E}" type="slidenum">
              <a:rPr lang="en-US" smtClean="0"/>
              <a:pPr/>
              <a:t>‹#›</a:t>
            </a:fld>
            <a:endParaRPr lang="en-US"/>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DECB7-DBA3-4E93-8147-14BA8C542C6B}"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E654E-F48E-45F8-A6FD-628197DFF78E}" type="slidenum">
              <a:rPr lang="en-US" smtClean="0"/>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DECB7-DBA3-4E93-8147-14BA8C542C6B}"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E654E-F48E-45F8-A6FD-628197DFF78E}" type="slidenum">
              <a:rPr lang="en-US" smtClean="0"/>
              <a:pPr/>
              <a:t>‹#›</a:t>
            </a:fld>
            <a:endParaRPr lang="en-US"/>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A9DECB7-DBA3-4E93-8147-14BA8C542C6B}"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E654E-F48E-45F8-A6FD-628197DFF78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9DECB7-DBA3-4E93-8147-14BA8C542C6B}"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E654E-F48E-45F8-A6FD-628197DFF78E}" type="slidenum">
              <a:rPr lang="en-US" smtClean="0"/>
              <a:pPr/>
              <a:t>‹#›</a:t>
            </a:fld>
            <a:endParaRPr lang="en-US"/>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A9DECB7-DBA3-4E93-8147-14BA8C542C6B}" type="datetimeFigureOut">
              <a:rPr lang="en-US" smtClean="0"/>
              <a:pPr/>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4E654E-F48E-45F8-A6FD-628197DFF78E}" type="slidenum">
              <a:rPr lang="en-US" smtClean="0"/>
              <a:pPr/>
              <a:t>‹#›</a:t>
            </a:fld>
            <a:endParaRPr lang="en-US"/>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9DECB7-DBA3-4E93-8147-14BA8C542C6B}" type="datetimeFigureOut">
              <a:rPr lang="en-US" smtClean="0"/>
              <a:pPr/>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4E654E-F48E-45F8-A6FD-628197DFF78E}" type="slidenum">
              <a:rPr lang="en-US" smtClean="0"/>
              <a:pPr/>
              <a:t>‹#›</a:t>
            </a:fld>
            <a:endParaRPr lang="en-US"/>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AA9DECB7-DBA3-4E93-8147-14BA8C542C6B}"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4E654E-F48E-45F8-A6FD-628197DFF78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9DECB7-DBA3-4E93-8147-14BA8C542C6B}"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E654E-F48E-45F8-A6FD-628197DFF78E}" type="slidenum">
              <a:rPr lang="en-US" smtClean="0"/>
              <a:pPr/>
              <a:t>‹#›</a:t>
            </a:fld>
            <a:endParaRPr lang="en-US"/>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9DECB7-DBA3-4E93-8147-14BA8C542C6B}"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E654E-F48E-45F8-A6FD-628197DFF78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9DECB7-DBA3-4E93-8147-14BA8C542C6B}" type="datetimeFigureOut">
              <a:rPr lang="en-US" smtClean="0"/>
              <a:pPr/>
              <a:t>9/30/2024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E4E654E-F48E-45F8-A6FD-628197DFF78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Delovi ra</a:t>
            </a:r>
            <a:r>
              <a:rPr lang="sr-Latn-RS" smtClean="0"/>
              <a:t>čunarskog sistema</a:t>
            </a:r>
            <a:endParaRPr lang="en-US"/>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SSD ili hard disk</a:t>
            </a:r>
            <a:endParaRPr lang="en-US" dirty="0"/>
          </a:p>
        </p:txBody>
      </p:sp>
      <p:sp>
        <p:nvSpPr>
          <p:cNvPr id="3" name="Content Placeholder 2"/>
          <p:cNvSpPr>
            <a:spLocks noGrp="1"/>
          </p:cNvSpPr>
          <p:nvPr>
            <p:ph idx="1"/>
          </p:nvPr>
        </p:nvSpPr>
        <p:spPr>
          <a:xfrm>
            <a:off x="1066800" y="1447800"/>
            <a:ext cx="8077200" cy="4800600"/>
          </a:xfrm>
        </p:spPr>
        <p:txBody>
          <a:bodyPr/>
          <a:lstStyle/>
          <a:p>
            <a:r>
              <a:rPr lang="sr-Latn-RS" dirty="0" smtClean="0"/>
              <a:t>Trajna memorija računara</a:t>
            </a:r>
          </a:p>
          <a:p>
            <a:r>
              <a:rPr lang="sr-Latn-RS" dirty="0" smtClean="0"/>
              <a:t>Većeg kapaciteta ali manje brzine od RAM-a</a:t>
            </a:r>
          </a:p>
          <a:p>
            <a:r>
              <a:rPr lang="sr-Latn-RS" dirty="0" smtClean="0"/>
              <a:t>Kapacitet se meri u gigabajtima (GB) i terabajtima (TB)  1TB</a:t>
            </a:r>
            <a:r>
              <a:rPr lang="en-US" dirty="0" smtClean="0"/>
              <a:t> = 1</a:t>
            </a:r>
            <a:r>
              <a:rPr lang="sr-Latn-RS" dirty="0" smtClean="0"/>
              <a:t>02</a:t>
            </a:r>
            <a:r>
              <a:rPr lang="en-US" dirty="0" smtClean="0"/>
              <a:t>4 </a:t>
            </a:r>
            <a:r>
              <a:rPr lang="sr-Latn-RS" dirty="0" smtClean="0"/>
              <a:t>GB</a:t>
            </a:r>
          </a:p>
          <a:p>
            <a:r>
              <a:rPr lang="sr-Latn-RS" dirty="0" smtClean="0"/>
              <a:t>SSD diskovi su mnogo brži ali su manjeg kapaciteta od klasičnih HDD</a:t>
            </a:r>
            <a:endParaRPr lang="en-US" dirty="0"/>
          </a:p>
        </p:txBody>
      </p:sp>
      <p:sp>
        <p:nvSpPr>
          <p:cNvPr id="22530" name="AutoShape 2" descr="How to prepare for your computer's next hard drive crash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How to prepare for your computer's next hard drive crash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https://www.seekapor.com/wp-content/uploads/2019/08/6331502_s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6" name="AutoShape 8" descr="How to Diagnose, Troubleshoot, and Maintain a Hard Disc Drive : 4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8" name="Picture 10" descr="Generic Hard Disk Drive 160GB SATA 3.5&quot; - 1 Year Warranty: Amazon ..."/>
          <p:cNvPicPr>
            <a:picLocks noChangeAspect="1" noChangeArrowheads="1"/>
          </p:cNvPicPr>
          <p:nvPr/>
        </p:nvPicPr>
        <p:blipFill>
          <a:blip r:embed="rId2" cstate="print"/>
          <a:srcRect/>
          <a:stretch>
            <a:fillRect/>
          </a:stretch>
        </p:blipFill>
        <p:spPr bwMode="auto">
          <a:xfrm>
            <a:off x="1371600" y="4648200"/>
            <a:ext cx="2711862" cy="2057399"/>
          </a:xfrm>
          <a:prstGeom prst="rect">
            <a:avLst/>
          </a:prstGeom>
          <a:noFill/>
        </p:spPr>
      </p:pic>
      <p:sp>
        <p:nvSpPr>
          <p:cNvPr id="22540" name="AutoShape 12" descr="Best SSD offers of the week – 17th April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42" name="Picture 14" descr="Kompjuteri | Desktop : UBEDLJIVO NAJPOVOLJNIJE: SSD diskovi NOVI i ..."/>
          <p:cNvPicPr>
            <a:picLocks noChangeAspect="1" noChangeArrowheads="1"/>
          </p:cNvPicPr>
          <p:nvPr/>
        </p:nvPicPr>
        <p:blipFill>
          <a:blip r:embed="rId3"/>
          <a:srcRect/>
          <a:stretch>
            <a:fillRect/>
          </a:stretch>
        </p:blipFill>
        <p:spPr bwMode="auto">
          <a:xfrm>
            <a:off x="4953000" y="4624509"/>
            <a:ext cx="3581400" cy="2233491"/>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Grafička kartica</a:t>
            </a:r>
            <a:endParaRPr lang="en-US"/>
          </a:p>
        </p:txBody>
      </p:sp>
      <p:sp>
        <p:nvSpPr>
          <p:cNvPr id="3" name="Content Placeholder 2"/>
          <p:cNvSpPr>
            <a:spLocks noGrp="1"/>
          </p:cNvSpPr>
          <p:nvPr>
            <p:ph idx="1"/>
          </p:nvPr>
        </p:nvSpPr>
        <p:spPr>
          <a:xfrm>
            <a:off x="1066800" y="1447800"/>
            <a:ext cx="7866888" cy="4800600"/>
          </a:xfrm>
        </p:spPr>
        <p:txBody>
          <a:bodyPr/>
          <a:lstStyle/>
          <a:p>
            <a:r>
              <a:rPr lang="sr-Latn-RS" smtClean="0"/>
              <a:t>Zadužena je za prikaz grafike (slike) na monitoru</a:t>
            </a:r>
          </a:p>
          <a:p>
            <a:r>
              <a:rPr lang="sr-Latn-RS" smtClean="0"/>
              <a:t>Bitna je za igrice, obradu videa, 3D programe</a:t>
            </a:r>
          </a:p>
          <a:p>
            <a:r>
              <a:rPr lang="sr-Latn-RS" smtClean="0"/>
              <a:t>Integrisana (deo matične ploče)</a:t>
            </a:r>
          </a:p>
          <a:p>
            <a:r>
              <a:rPr lang="sr-Latn-RS" smtClean="0"/>
              <a:t>Neintegrisana (zasebno se dodaje na ploču)</a:t>
            </a:r>
            <a:endParaRPr lang="en-US"/>
          </a:p>
        </p:txBody>
      </p:sp>
      <p:sp>
        <p:nvSpPr>
          <p:cNvPr id="23554" name="AutoShape 2" descr="Grafička kartica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6" name="Picture 4" descr="GRAFICKA KARTICA | SEMINARSKI RAD IZ INFORMATIKE"/>
          <p:cNvPicPr>
            <a:picLocks noChangeAspect="1" noChangeArrowheads="1"/>
          </p:cNvPicPr>
          <p:nvPr/>
        </p:nvPicPr>
        <p:blipFill>
          <a:blip r:embed="rId2"/>
          <a:srcRect/>
          <a:stretch>
            <a:fillRect/>
          </a:stretch>
        </p:blipFill>
        <p:spPr bwMode="auto">
          <a:xfrm>
            <a:off x="1524000" y="4800600"/>
            <a:ext cx="2390775" cy="1923523"/>
          </a:xfrm>
          <a:prstGeom prst="rect">
            <a:avLst/>
          </a:prstGeom>
          <a:noFill/>
        </p:spPr>
      </p:pic>
      <p:pic>
        <p:nvPicPr>
          <p:cNvPr id="23558" name="Picture 6" descr="MSI objavio svoju RTX 2080 Ti Lightning Z grafičku kartu"/>
          <p:cNvPicPr>
            <a:picLocks noChangeAspect="1" noChangeArrowheads="1"/>
          </p:cNvPicPr>
          <p:nvPr/>
        </p:nvPicPr>
        <p:blipFill>
          <a:blip r:embed="rId3"/>
          <a:srcRect/>
          <a:stretch>
            <a:fillRect/>
          </a:stretch>
        </p:blipFill>
        <p:spPr bwMode="auto">
          <a:xfrm>
            <a:off x="4572000" y="4724400"/>
            <a:ext cx="3563458" cy="2019475"/>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Zvučna kratica</a:t>
            </a:r>
            <a:endParaRPr lang="en-US"/>
          </a:p>
        </p:txBody>
      </p:sp>
      <p:sp>
        <p:nvSpPr>
          <p:cNvPr id="3" name="Content Placeholder 2"/>
          <p:cNvSpPr>
            <a:spLocks noGrp="1"/>
          </p:cNvSpPr>
          <p:nvPr>
            <p:ph idx="1"/>
          </p:nvPr>
        </p:nvSpPr>
        <p:spPr/>
        <p:txBody>
          <a:bodyPr/>
          <a:lstStyle/>
          <a:p>
            <a:r>
              <a:rPr lang="sr-Latn-RS" dirty="0" smtClean="0"/>
              <a:t>Šalje zvuk na zvučnike </a:t>
            </a:r>
            <a:r>
              <a:rPr lang="sr-Latn-RS" smtClean="0"/>
              <a:t>ili slušalice</a:t>
            </a:r>
          </a:p>
          <a:p>
            <a:r>
              <a:rPr lang="sr-Latn-RS" dirty="0" smtClean="0"/>
              <a:t>Integrisana ili neintegrisana</a:t>
            </a:r>
          </a:p>
          <a:p>
            <a:endParaRPr lang="en-US" dirty="0"/>
          </a:p>
        </p:txBody>
      </p:sp>
      <p:pic>
        <p:nvPicPr>
          <p:cNvPr id="24578" name="Picture 2" descr="CREATIVE LABS zvučna kartica SOUND BLASTER AUDIGY FX - Idealno.rs"/>
          <p:cNvPicPr>
            <a:picLocks noChangeAspect="1" noChangeArrowheads="1"/>
          </p:cNvPicPr>
          <p:nvPr/>
        </p:nvPicPr>
        <p:blipFill>
          <a:blip r:embed="rId2"/>
          <a:srcRect/>
          <a:stretch>
            <a:fillRect/>
          </a:stretch>
        </p:blipFill>
        <p:spPr bwMode="auto">
          <a:xfrm>
            <a:off x="1600200" y="3225059"/>
            <a:ext cx="5410200" cy="350911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Kablovi</a:t>
            </a:r>
            <a:endParaRPr lang="en-US" dirty="0"/>
          </a:p>
        </p:txBody>
      </p:sp>
      <p:sp>
        <p:nvSpPr>
          <p:cNvPr id="3" name="Content Placeholder 2"/>
          <p:cNvSpPr>
            <a:spLocks noGrp="1"/>
          </p:cNvSpPr>
          <p:nvPr>
            <p:ph idx="1"/>
          </p:nvPr>
        </p:nvSpPr>
        <p:spPr/>
        <p:txBody>
          <a:bodyPr/>
          <a:lstStyle/>
          <a:p>
            <a:r>
              <a:rPr lang="sr-Latn-RS" smtClean="0"/>
              <a:t>Kablovi mogu služiti za prenos struje do svih delova računara ili za prenos informacije između delova računara.</a:t>
            </a:r>
          </a:p>
          <a:p>
            <a:endParaRPr lang="en-US"/>
          </a:p>
        </p:txBody>
      </p:sp>
      <p:pic>
        <p:nvPicPr>
          <p:cNvPr id="26626" name="Picture 2" descr="Kabl za napajanje računara 220V Linkom, 1.8m - UPS i oprema - PC ..."/>
          <p:cNvPicPr>
            <a:picLocks noChangeAspect="1" noChangeArrowheads="1"/>
          </p:cNvPicPr>
          <p:nvPr/>
        </p:nvPicPr>
        <p:blipFill>
          <a:blip r:embed="rId2"/>
          <a:srcRect/>
          <a:stretch>
            <a:fillRect/>
          </a:stretch>
        </p:blipFill>
        <p:spPr bwMode="auto">
          <a:xfrm>
            <a:off x="1066800" y="3962400"/>
            <a:ext cx="1828800" cy="1828800"/>
          </a:xfrm>
          <a:prstGeom prst="rect">
            <a:avLst/>
          </a:prstGeom>
          <a:noFill/>
        </p:spPr>
      </p:pic>
      <p:pic>
        <p:nvPicPr>
          <p:cNvPr id="26628" name="Picture 4" descr="Koje vrste kablova postoje ? | Electronic Center | Online Shop za ..."/>
          <p:cNvPicPr>
            <a:picLocks noChangeAspect="1" noChangeArrowheads="1"/>
          </p:cNvPicPr>
          <p:nvPr/>
        </p:nvPicPr>
        <p:blipFill>
          <a:blip r:embed="rId3"/>
          <a:srcRect/>
          <a:stretch>
            <a:fillRect/>
          </a:stretch>
        </p:blipFill>
        <p:spPr bwMode="auto">
          <a:xfrm>
            <a:off x="3200400" y="3733800"/>
            <a:ext cx="3771900" cy="2322413"/>
          </a:xfrm>
          <a:prstGeom prst="rect">
            <a:avLst/>
          </a:prstGeom>
          <a:ln>
            <a:noFill/>
          </a:ln>
          <a:effectLst>
            <a:softEdge rad="112500"/>
          </a:effectLst>
        </p:spPr>
      </p:pic>
      <p:pic>
        <p:nvPicPr>
          <p:cNvPr id="26630" name="Picture 6" descr="Pc zanimljivosti: Razlika između SATA i PATA (IDE) kablova"/>
          <p:cNvPicPr>
            <a:picLocks noChangeAspect="1" noChangeArrowheads="1"/>
          </p:cNvPicPr>
          <p:nvPr/>
        </p:nvPicPr>
        <p:blipFill>
          <a:blip r:embed="rId4"/>
          <a:srcRect/>
          <a:stretch>
            <a:fillRect/>
          </a:stretch>
        </p:blipFill>
        <p:spPr bwMode="auto">
          <a:xfrm>
            <a:off x="7086600" y="4114800"/>
            <a:ext cx="1905000" cy="16764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Hardver kod mobilnih telefona</a:t>
            </a:r>
            <a:endParaRPr lang="en-US"/>
          </a:p>
        </p:txBody>
      </p:sp>
      <p:sp>
        <p:nvSpPr>
          <p:cNvPr id="3" name="Content Placeholder 2"/>
          <p:cNvSpPr>
            <a:spLocks noGrp="1"/>
          </p:cNvSpPr>
          <p:nvPr>
            <p:ph idx="1"/>
          </p:nvPr>
        </p:nvSpPr>
        <p:spPr>
          <a:xfrm>
            <a:off x="914400" y="1447800"/>
            <a:ext cx="8229600" cy="4800600"/>
          </a:xfrm>
        </p:spPr>
        <p:txBody>
          <a:bodyPr>
            <a:normAutofit/>
          </a:bodyPr>
          <a:lstStyle/>
          <a:p>
            <a:r>
              <a:rPr lang="sr-Latn-RS" sz="2400" smtClean="0"/>
              <a:t>Ekran (veličina, rezolucija, osvetljenost i tip ekrana)</a:t>
            </a:r>
          </a:p>
          <a:p>
            <a:r>
              <a:rPr lang="sr-Latn-RS" sz="2400" smtClean="0"/>
              <a:t>Procesor</a:t>
            </a:r>
          </a:p>
          <a:p>
            <a:r>
              <a:rPr lang="sr-Latn-RS" sz="2400" smtClean="0"/>
              <a:t>Količina RAM memorije (2,3,4,6,8 GB)</a:t>
            </a:r>
          </a:p>
          <a:p>
            <a:r>
              <a:rPr lang="sr-Latn-RS" sz="2400" smtClean="0"/>
              <a:t>Interna memorija (32,64,128,256 GB)</a:t>
            </a:r>
          </a:p>
          <a:p>
            <a:r>
              <a:rPr lang="sr-Latn-RS" sz="2400" smtClean="0"/>
              <a:t>Mogućnost nadogradnje memorije SD karticom</a:t>
            </a:r>
          </a:p>
          <a:p>
            <a:r>
              <a:rPr lang="sr-Latn-RS" sz="2400" smtClean="0"/>
              <a:t>Kamera (vrste kamera, rezolucija, veličina senzora, optička i elektronska stabilizacija slike, blic)</a:t>
            </a:r>
          </a:p>
          <a:p>
            <a:r>
              <a:rPr lang="sr-Latn-RS" sz="2400" smtClean="0"/>
              <a:t>Baterija</a:t>
            </a:r>
          </a:p>
          <a:p>
            <a:pPr>
              <a:buNone/>
            </a:pPr>
            <a:endParaRPr lang="sr-Latn-RS" sz="2400" smtClean="0"/>
          </a:p>
          <a:p>
            <a:r>
              <a:rPr lang="sr-Latn-RS" sz="2400" smtClean="0"/>
              <a:t>Koristan sajt: www.mobilnisvet.com</a:t>
            </a:r>
          </a:p>
        </p:txBody>
      </p:sp>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Sofver</a:t>
            </a:r>
            <a:endParaRPr lang="en-US"/>
          </a:p>
        </p:txBody>
      </p:sp>
      <p:sp>
        <p:nvSpPr>
          <p:cNvPr id="3" name="Content Placeholder 2"/>
          <p:cNvSpPr>
            <a:spLocks noGrp="1"/>
          </p:cNvSpPr>
          <p:nvPr>
            <p:ph idx="1"/>
          </p:nvPr>
        </p:nvSpPr>
        <p:spPr/>
        <p:txBody>
          <a:bodyPr/>
          <a:lstStyle/>
          <a:p>
            <a:r>
              <a:rPr lang="sr-Latn-RS" dirty="0" smtClean="0"/>
              <a:t>Softver čine svi podaci i komande koji računarskom sistemu govore kako treba da radi.</a:t>
            </a:r>
          </a:p>
          <a:p>
            <a:r>
              <a:rPr lang="sr-Latn-RS" dirty="0" smtClean="0"/>
              <a:t>Deli se na:</a:t>
            </a:r>
          </a:p>
          <a:p>
            <a:pPr marL="596646" indent="-514350">
              <a:buFont typeface="+mj-lt"/>
              <a:buAutoNum type="arabicPeriod"/>
            </a:pPr>
            <a:r>
              <a:rPr lang="sr-Latn-RS" dirty="0" smtClean="0"/>
              <a:t>Operativne sisteme</a:t>
            </a:r>
          </a:p>
          <a:p>
            <a:pPr marL="596646" indent="-514350">
              <a:buFont typeface="+mj-lt"/>
              <a:buAutoNum type="arabicPeriod"/>
            </a:pPr>
            <a:r>
              <a:rPr lang="sr-Latn-RS" dirty="0" smtClean="0"/>
              <a:t>Aplikativne (korisničke) programe</a:t>
            </a:r>
          </a:p>
          <a:p>
            <a:pPr marL="596646" indent="-514350">
              <a:buFont typeface="+mj-lt"/>
              <a:buAutoNum type="arabicPeriod"/>
            </a:pPr>
            <a:r>
              <a:rPr lang="sr-Latn-RS" dirty="0" smtClean="0"/>
              <a:t>Drajvere</a:t>
            </a:r>
            <a:endParaRPr lang="en-US" dirty="0"/>
          </a:p>
        </p:txBody>
      </p:sp>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Operativni sistemi</a:t>
            </a:r>
            <a:endParaRPr lang="en-US"/>
          </a:p>
        </p:txBody>
      </p:sp>
      <p:sp>
        <p:nvSpPr>
          <p:cNvPr id="3" name="Content Placeholder 2"/>
          <p:cNvSpPr>
            <a:spLocks noGrp="1"/>
          </p:cNvSpPr>
          <p:nvPr>
            <p:ph idx="1"/>
          </p:nvPr>
        </p:nvSpPr>
        <p:spPr>
          <a:xfrm>
            <a:off x="1435608" y="1447800"/>
            <a:ext cx="7498080" cy="5410200"/>
          </a:xfrm>
        </p:spPr>
        <p:txBody>
          <a:bodyPr>
            <a:normAutofit fontScale="92500" lnSpcReduction="10000"/>
          </a:bodyPr>
          <a:lstStyle/>
          <a:p>
            <a:r>
              <a:rPr lang="sr-Latn-RS" dirty="0" smtClean="0"/>
              <a:t>Predstavljaju osnovne programe, koji s</a:t>
            </a:r>
            <a:r>
              <a:rPr lang="en-US" dirty="0" smtClean="0"/>
              <a:t>e </a:t>
            </a:r>
            <a:r>
              <a:rPr lang="sr-Latn-RS" dirty="0" smtClean="0"/>
              <a:t>prvi instaliraju u hardver i omogućavaju mu bazični rad i prepoznavanje sopstvenih delova.</a:t>
            </a:r>
          </a:p>
          <a:p>
            <a:r>
              <a:rPr lang="sr-Latn-RS" dirty="0" smtClean="0">
                <a:solidFill>
                  <a:srgbClr val="FF0000"/>
                </a:solidFill>
              </a:rPr>
              <a:t>Za računare:</a:t>
            </a:r>
          </a:p>
          <a:p>
            <a:pPr marL="596646" indent="-514350">
              <a:buFont typeface="+mj-lt"/>
              <a:buAutoNum type="arabicPeriod"/>
            </a:pPr>
            <a:r>
              <a:rPr lang="sr-Latn-RS" dirty="0" smtClean="0">
                <a:solidFill>
                  <a:srgbClr val="FF0000"/>
                </a:solidFill>
              </a:rPr>
              <a:t>Windows (za PC, plaća se)</a:t>
            </a:r>
          </a:p>
          <a:p>
            <a:pPr marL="596646" indent="-514350">
              <a:buFont typeface="+mj-lt"/>
              <a:buAutoNum type="arabicPeriod"/>
            </a:pPr>
            <a:r>
              <a:rPr lang="sr-Latn-RS" dirty="0" smtClean="0">
                <a:solidFill>
                  <a:srgbClr val="FF0000"/>
                </a:solidFill>
              </a:rPr>
              <a:t>Linux (za PC, besplatan je)</a:t>
            </a:r>
          </a:p>
          <a:p>
            <a:pPr marL="596646" indent="-514350">
              <a:buFont typeface="+mj-lt"/>
              <a:buAutoNum type="arabicPeriod"/>
            </a:pPr>
            <a:r>
              <a:rPr lang="sr-Latn-RS" dirty="0" smtClean="0">
                <a:solidFill>
                  <a:srgbClr val="FF0000"/>
                </a:solidFill>
              </a:rPr>
              <a:t>macOS ( za Apple računare)</a:t>
            </a:r>
          </a:p>
          <a:p>
            <a:r>
              <a:rPr lang="sr-Latn-RS" dirty="0" smtClean="0">
                <a:solidFill>
                  <a:srgbClr val="0070C0"/>
                </a:solidFill>
              </a:rPr>
              <a:t>Za telefone:</a:t>
            </a:r>
          </a:p>
          <a:p>
            <a:pPr marL="596646" indent="-514350">
              <a:buFont typeface="+mj-lt"/>
              <a:buAutoNum type="arabicPeriod"/>
            </a:pPr>
            <a:r>
              <a:rPr lang="sr-Latn-RS" dirty="0" smtClean="0">
                <a:solidFill>
                  <a:srgbClr val="0070C0"/>
                </a:solidFill>
              </a:rPr>
              <a:t>iOS (samo za iPhone)</a:t>
            </a:r>
          </a:p>
          <a:p>
            <a:pPr marL="596646" indent="-514350">
              <a:buFont typeface="+mj-lt"/>
              <a:buAutoNum type="arabicPeriod"/>
            </a:pPr>
            <a:r>
              <a:rPr lang="sr-Latn-RS" dirty="0" smtClean="0">
                <a:solidFill>
                  <a:srgbClr val="0070C0"/>
                </a:solidFill>
              </a:rPr>
              <a:t>Android (za ostale mobilne)</a:t>
            </a:r>
          </a:p>
          <a:p>
            <a:pPr>
              <a:buNone/>
            </a:pPr>
            <a:endParaRPr lang="en-US" dirty="0"/>
          </a:p>
        </p:txBody>
      </p:sp>
      <p:pic>
        <p:nvPicPr>
          <p:cNvPr id="27650" name="Picture 2" descr="Kraj Windows 7-ice"/>
          <p:cNvPicPr>
            <a:picLocks noChangeAspect="1" noChangeArrowheads="1"/>
          </p:cNvPicPr>
          <p:nvPr/>
        </p:nvPicPr>
        <p:blipFill>
          <a:blip r:embed="rId2" cstate="print"/>
          <a:srcRect/>
          <a:stretch>
            <a:fillRect/>
          </a:stretch>
        </p:blipFill>
        <p:spPr bwMode="auto">
          <a:xfrm>
            <a:off x="5562600" y="2819400"/>
            <a:ext cx="1137828" cy="838200"/>
          </a:xfrm>
          <a:prstGeom prst="rect">
            <a:avLst/>
          </a:prstGeom>
          <a:noFill/>
        </p:spPr>
      </p:pic>
      <p:pic>
        <p:nvPicPr>
          <p:cNvPr id="27652" name="Picture 4" descr="Android 10 - nove funkcije | N1 Srbija"/>
          <p:cNvPicPr>
            <a:picLocks noChangeAspect="1" noChangeArrowheads="1"/>
          </p:cNvPicPr>
          <p:nvPr/>
        </p:nvPicPr>
        <p:blipFill>
          <a:blip r:embed="rId3" cstate="print"/>
          <a:srcRect/>
          <a:stretch>
            <a:fillRect/>
          </a:stretch>
        </p:blipFill>
        <p:spPr bwMode="auto">
          <a:xfrm>
            <a:off x="7620000" y="5638800"/>
            <a:ext cx="1295400" cy="729007"/>
          </a:xfrm>
          <a:prstGeom prst="rect">
            <a:avLst/>
          </a:prstGeom>
          <a:noFill/>
        </p:spPr>
      </p:pic>
      <p:sp>
        <p:nvSpPr>
          <p:cNvPr id="27654" name="AutoShape 6" descr="iOS explained: How each version of Apple's mobile OS evolv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6" name="AutoShape 8" descr="iOS explained: How each version of Apple's mobile OS evolv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8" name="Picture 10" descr="iOS 13 Update Not Coming To Older iPhones Including iPhone 6 Plus ..."/>
          <p:cNvPicPr>
            <a:picLocks noChangeAspect="1" noChangeArrowheads="1"/>
          </p:cNvPicPr>
          <p:nvPr/>
        </p:nvPicPr>
        <p:blipFill>
          <a:blip r:embed="rId4"/>
          <a:srcRect/>
          <a:stretch>
            <a:fillRect/>
          </a:stretch>
        </p:blipFill>
        <p:spPr bwMode="auto">
          <a:xfrm>
            <a:off x="7239000" y="4648200"/>
            <a:ext cx="1676400" cy="881462"/>
          </a:xfrm>
          <a:prstGeom prst="rect">
            <a:avLst/>
          </a:prstGeom>
          <a:noFill/>
        </p:spPr>
      </p:pic>
      <p:pic>
        <p:nvPicPr>
          <p:cNvPr id="27660" name="Picture 12" descr="Big security flaw in Linux sudo command"/>
          <p:cNvPicPr>
            <a:picLocks noChangeAspect="1" noChangeArrowheads="1"/>
          </p:cNvPicPr>
          <p:nvPr/>
        </p:nvPicPr>
        <p:blipFill>
          <a:blip r:embed="rId5" cstate="print"/>
          <a:srcRect/>
          <a:stretch>
            <a:fillRect/>
          </a:stretch>
        </p:blipFill>
        <p:spPr bwMode="auto">
          <a:xfrm>
            <a:off x="7162800" y="2895600"/>
            <a:ext cx="1131508" cy="7620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Korisnički programi</a:t>
            </a:r>
            <a:endParaRPr lang="en-US"/>
          </a:p>
        </p:txBody>
      </p:sp>
      <p:sp>
        <p:nvSpPr>
          <p:cNvPr id="3" name="Content Placeholder 2"/>
          <p:cNvSpPr>
            <a:spLocks noGrp="1"/>
          </p:cNvSpPr>
          <p:nvPr>
            <p:ph idx="1"/>
          </p:nvPr>
        </p:nvSpPr>
        <p:spPr>
          <a:xfrm>
            <a:off x="1066800" y="1447800"/>
            <a:ext cx="7866888" cy="4800600"/>
          </a:xfrm>
        </p:spPr>
        <p:txBody>
          <a:bodyPr>
            <a:normAutofit fontScale="92500" lnSpcReduction="20000"/>
          </a:bodyPr>
          <a:lstStyle/>
          <a:p>
            <a:r>
              <a:rPr lang="sr-Latn-RS" sz="2800" dirty="0" smtClean="0"/>
              <a:t>Omogućavaju korisniku konkretan rad na računaru: obradu teksta, slika, videa, korišćenje Interneta, proračune, gledanje filmova, slušanje muzike.</a:t>
            </a:r>
          </a:p>
          <a:p>
            <a:r>
              <a:rPr lang="sr-Latn-RS" sz="2800" dirty="0" smtClean="0"/>
              <a:t>Igrice su takođe korisnički programi</a:t>
            </a:r>
          </a:p>
          <a:p>
            <a:r>
              <a:rPr lang="sr-Latn-RS" sz="2800" dirty="0" smtClean="0"/>
              <a:t>Neki od korisničkih programa su:</a:t>
            </a:r>
          </a:p>
          <a:p>
            <a:pPr marL="814388" indent="-365125">
              <a:buFont typeface="Wingdings" pitchFamily="2" charset="2"/>
              <a:buChar char="v"/>
            </a:pPr>
            <a:r>
              <a:rPr lang="en-US" sz="2800" dirty="0" smtClean="0"/>
              <a:t>Z</a:t>
            </a:r>
            <a:r>
              <a:rPr lang="sr-Latn-RS" sz="2800" dirty="0" smtClean="0"/>
              <a:t>a kucanje i obradu teksta Word,</a:t>
            </a:r>
          </a:p>
          <a:p>
            <a:pPr marL="814388" indent="-365125">
              <a:buFont typeface="Wingdings" pitchFamily="2" charset="2"/>
              <a:buChar char="v"/>
            </a:pPr>
            <a:r>
              <a:rPr lang="sr-Latn-RS" sz="2800" dirty="0" smtClean="0"/>
              <a:t>Za obradu fotografija Photoshop, </a:t>
            </a:r>
          </a:p>
          <a:p>
            <a:pPr marL="814388" indent="-365125">
              <a:buFont typeface="Wingdings" pitchFamily="2" charset="2"/>
              <a:buChar char="v"/>
            </a:pPr>
            <a:r>
              <a:rPr lang="sr-Latn-RS" sz="2800" dirty="0" smtClean="0"/>
              <a:t>Za korišćenje Interneta Chrome, Firefox, Opera</a:t>
            </a:r>
          </a:p>
          <a:p>
            <a:pPr marL="814388" indent="-365125">
              <a:buFont typeface="Wingdings" pitchFamily="2" charset="2"/>
              <a:buChar char="v"/>
            </a:pPr>
            <a:r>
              <a:rPr lang="sr-Latn-RS" sz="2800" dirty="0" smtClean="0"/>
              <a:t>Za izradu prezentacija PowerPoint</a:t>
            </a:r>
          </a:p>
          <a:p>
            <a:pPr marL="814388" indent="-365125">
              <a:buFont typeface="Wingdings" pitchFamily="2" charset="2"/>
              <a:buChar char="v"/>
            </a:pPr>
            <a:r>
              <a:rPr lang="sr-Latn-RS" sz="2800" dirty="0" smtClean="0"/>
              <a:t>Za tabelarne proračune Exce</a:t>
            </a:r>
            <a:r>
              <a:rPr lang="en-US" sz="2800" dirty="0" smtClean="0"/>
              <a:t>l</a:t>
            </a:r>
            <a:r>
              <a:rPr lang="sr-Latn-RS" sz="2800" dirty="0" smtClean="0"/>
              <a:t>l</a:t>
            </a:r>
          </a:p>
          <a:p>
            <a:pPr marL="814388" indent="-365125">
              <a:buFont typeface="Wingdings" pitchFamily="2" charset="2"/>
              <a:buChar char="v"/>
            </a:pPr>
            <a:r>
              <a:rPr lang="sr-Latn-RS" sz="2800" dirty="0" smtClean="0"/>
              <a:t>Za tehničko crtanje AutoCad, SketchUp, Inventor</a:t>
            </a:r>
          </a:p>
          <a:p>
            <a:pPr marL="814388" indent="-365125">
              <a:buFont typeface="Wingdings" pitchFamily="2" charset="2"/>
              <a:buChar char="v"/>
            </a:pPr>
            <a:r>
              <a:rPr lang="sr-Latn-RS" sz="2800" smtClean="0"/>
              <a:t>Za gledanje filmova GOM, VLC, BS player</a:t>
            </a:r>
            <a:endParaRPr lang="en-US" sz="2800" dirty="0"/>
          </a:p>
        </p:txBody>
      </p:sp>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Drajveri</a:t>
            </a:r>
            <a:endParaRPr lang="en-US"/>
          </a:p>
        </p:txBody>
      </p:sp>
      <p:sp>
        <p:nvSpPr>
          <p:cNvPr id="3" name="Content Placeholder 2"/>
          <p:cNvSpPr>
            <a:spLocks noGrp="1"/>
          </p:cNvSpPr>
          <p:nvPr>
            <p:ph idx="1"/>
          </p:nvPr>
        </p:nvSpPr>
        <p:spPr/>
        <p:txBody>
          <a:bodyPr>
            <a:normAutofit lnSpcReduction="10000"/>
          </a:bodyPr>
          <a:lstStyle/>
          <a:p>
            <a:r>
              <a:rPr lang="sr-Latn-RS" dirty="0" smtClean="0"/>
              <a:t>Omogućavaju našem operativnom sistemu da prepozna i efikasno radi sa delovima hardvera</a:t>
            </a:r>
          </a:p>
          <a:p>
            <a:r>
              <a:rPr lang="sr-Latn-RS" dirty="0" smtClean="0"/>
              <a:t>Kada se poveže nov štampač, grafička ili zvučna kartica ili neki drugi uređaj za računar, potrebno je instalirati drajver za taj uređaj. Tek onda će naš računar moći da iskoristi taj uređaj kako treba.</a:t>
            </a:r>
          </a:p>
          <a:p>
            <a:r>
              <a:rPr lang="sr-Latn-RS" dirty="0" smtClean="0"/>
              <a:t>Drajveri se dobijaju uz uređaj ili se skidaju sa sajta proizvođača.</a:t>
            </a:r>
            <a:endParaRPr lang="en-US" dirty="0"/>
          </a:p>
        </p:txBody>
      </p:sp>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Organizacija podataka u računaru</a:t>
            </a:r>
            <a:endParaRPr lang="en-US"/>
          </a:p>
        </p:txBody>
      </p:sp>
      <p:sp>
        <p:nvSpPr>
          <p:cNvPr id="3" name="Content Placeholder 2"/>
          <p:cNvSpPr>
            <a:spLocks noGrp="1"/>
          </p:cNvSpPr>
          <p:nvPr>
            <p:ph idx="1"/>
          </p:nvPr>
        </p:nvSpPr>
        <p:spPr/>
        <p:txBody>
          <a:bodyPr/>
          <a:lstStyle/>
          <a:p>
            <a:r>
              <a:rPr lang="sr-Latn-RS" dirty="0" smtClean="0"/>
              <a:t>Podaci se čuvaju u trajnoj memoriji računara – SSD memoriji ili hard disku</a:t>
            </a:r>
          </a:p>
          <a:p>
            <a:r>
              <a:rPr lang="sr-Latn-RS" dirty="0" smtClean="0"/>
              <a:t>Trajna memorija se deli na particije: C, D, E...</a:t>
            </a:r>
          </a:p>
          <a:p>
            <a:r>
              <a:rPr lang="sr-Latn-RS" dirty="0" smtClean="0"/>
              <a:t>Na C particiji se obično nalazi operativni sistem</a:t>
            </a:r>
          </a:p>
          <a:p>
            <a:r>
              <a:rPr lang="sr-Latn-RS" dirty="0" smtClean="0"/>
              <a:t>Na particijama se nalaze folderi i fajlovi</a:t>
            </a:r>
            <a:endParaRPr lang="en-US" dirty="0"/>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Latn-RS" smtClean="0"/>
              <a:t>Hardver</a:t>
            </a:r>
          </a:p>
          <a:p>
            <a:r>
              <a:rPr lang="sr-Latn-RS" smtClean="0"/>
              <a:t>Softver</a:t>
            </a:r>
            <a:endParaRPr lang="en-US"/>
          </a:p>
        </p:txBody>
      </p:sp>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Folderi i fajlovi</a:t>
            </a:r>
            <a:endParaRPr lang="en-US"/>
          </a:p>
        </p:txBody>
      </p:sp>
      <p:sp>
        <p:nvSpPr>
          <p:cNvPr id="3" name="Content Placeholder 2"/>
          <p:cNvSpPr>
            <a:spLocks noGrp="1"/>
          </p:cNvSpPr>
          <p:nvPr>
            <p:ph idx="1"/>
          </p:nvPr>
        </p:nvSpPr>
        <p:spPr/>
        <p:txBody>
          <a:bodyPr/>
          <a:lstStyle/>
          <a:p>
            <a:r>
              <a:rPr lang="sr-Latn-RS" smtClean="0"/>
              <a:t>Folderi su fascikle u kojima s emogu nalaziti drigi folderi ili fajlovi</a:t>
            </a:r>
          </a:p>
          <a:p>
            <a:r>
              <a:rPr lang="sr-Latn-RS" smtClean="0"/>
              <a:t>Fajlovi su ono što pokrećemo i koristimo. Svaki film, pesma, tekstualni dokument ili slika su jedan fajl.</a:t>
            </a:r>
            <a:endParaRPr lang="en-US"/>
          </a:p>
        </p:txBody>
      </p:sp>
      <p:pic>
        <p:nvPicPr>
          <p:cNvPr id="4" name="Picture 3" descr="Srodna slika"/>
          <p:cNvPicPr/>
          <p:nvPr/>
        </p:nvPicPr>
        <p:blipFill>
          <a:blip r:embed="rId2"/>
          <a:srcRect/>
          <a:stretch>
            <a:fillRect/>
          </a:stretch>
        </p:blipFill>
        <p:spPr bwMode="auto">
          <a:xfrm>
            <a:off x="5029200" y="3733800"/>
            <a:ext cx="3588385" cy="31242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Prikaz putanje do fajlova</a:t>
            </a:r>
            <a:endParaRPr lang="en-US"/>
          </a:p>
        </p:txBody>
      </p:sp>
      <p:sp>
        <p:nvSpPr>
          <p:cNvPr id="3" name="Content Placeholder 2"/>
          <p:cNvSpPr>
            <a:spLocks noGrp="1"/>
          </p:cNvSpPr>
          <p:nvPr>
            <p:ph idx="1"/>
          </p:nvPr>
        </p:nvSpPr>
        <p:spPr>
          <a:xfrm>
            <a:off x="1435608" y="1219200"/>
            <a:ext cx="7498080" cy="5029200"/>
          </a:xfrm>
        </p:spPr>
        <p:txBody>
          <a:bodyPr>
            <a:normAutofit/>
          </a:bodyPr>
          <a:lstStyle/>
          <a:p>
            <a:r>
              <a:rPr lang="sr-Latn-RS" sz="1600" smtClean="0"/>
              <a:t>Ova tri fajla i folder Sub se nalaze u folderu </a:t>
            </a:r>
            <a:r>
              <a:rPr lang="sr-Latn-RS" sz="1600" b="1" smtClean="0"/>
              <a:t>S01</a:t>
            </a:r>
            <a:r>
              <a:rPr lang="sr-Latn-RS" sz="1600" smtClean="0"/>
              <a:t>, koji je u folderu </a:t>
            </a:r>
            <a:r>
              <a:rPr lang="sr-Latn-RS" sz="1600" b="1" smtClean="0"/>
              <a:t>BlackMirror</a:t>
            </a:r>
            <a:r>
              <a:rPr lang="sr-Latn-RS" sz="1600" smtClean="0"/>
              <a:t>, koji je u folderu </a:t>
            </a:r>
            <a:r>
              <a:rPr lang="sr-Latn-RS" sz="1600" b="1" smtClean="0"/>
              <a:t>Serije</a:t>
            </a:r>
            <a:r>
              <a:rPr lang="sr-Latn-RS" sz="1600" smtClean="0"/>
              <a:t>, koji je u folderu Filmovi, koji se nalazi na particiji </a:t>
            </a:r>
            <a:r>
              <a:rPr lang="sr-Latn-RS" sz="1600" b="1" smtClean="0"/>
              <a:t>Z</a:t>
            </a:r>
            <a:r>
              <a:rPr lang="sr-Latn-RS" sz="1600" smtClean="0"/>
              <a:t> (koja je veličine 4GB).</a:t>
            </a:r>
            <a:endParaRPr lang="en-US" sz="1600"/>
          </a:p>
        </p:txBody>
      </p:sp>
      <p:pic>
        <p:nvPicPr>
          <p:cNvPr id="29698" name="Picture 2"/>
          <p:cNvPicPr>
            <a:picLocks noChangeAspect="1" noChangeArrowheads="1"/>
          </p:cNvPicPr>
          <p:nvPr/>
        </p:nvPicPr>
        <p:blipFill>
          <a:blip r:embed="rId2"/>
          <a:srcRect/>
          <a:stretch>
            <a:fillRect/>
          </a:stretch>
        </p:blipFill>
        <p:spPr bwMode="auto">
          <a:xfrm>
            <a:off x="990599" y="1981200"/>
            <a:ext cx="8189505" cy="4876800"/>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Pravljenje novog foldera</a:t>
            </a:r>
            <a:endParaRPr lang="en-US"/>
          </a:p>
        </p:txBody>
      </p:sp>
      <p:sp>
        <p:nvSpPr>
          <p:cNvPr id="3" name="Content Placeholder 2"/>
          <p:cNvSpPr>
            <a:spLocks noGrp="1"/>
          </p:cNvSpPr>
          <p:nvPr>
            <p:ph idx="1"/>
          </p:nvPr>
        </p:nvSpPr>
        <p:spPr>
          <a:xfrm>
            <a:off x="1066800" y="4419600"/>
            <a:ext cx="7498080" cy="762000"/>
          </a:xfrm>
        </p:spPr>
        <p:txBody>
          <a:bodyPr>
            <a:normAutofit/>
          </a:bodyPr>
          <a:lstStyle/>
          <a:p>
            <a:r>
              <a:rPr lang="sr-Latn-RS" sz="1600" smtClean="0"/>
              <a:t>Nakon ovoga obavezno damo ime novom folderu. Bitno je da na tom nestu ne postoji folder sa istim takvim imenom.</a:t>
            </a:r>
            <a:endParaRPr lang="en-US" sz="1600"/>
          </a:p>
        </p:txBody>
      </p:sp>
      <p:pic>
        <p:nvPicPr>
          <p:cNvPr id="30722" name="Picture 2"/>
          <p:cNvPicPr>
            <a:picLocks noChangeAspect="1" noChangeArrowheads="1"/>
          </p:cNvPicPr>
          <p:nvPr/>
        </p:nvPicPr>
        <p:blipFill>
          <a:blip r:embed="rId2"/>
          <a:srcRect/>
          <a:stretch>
            <a:fillRect/>
          </a:stretch>
        </p:blipFill>
        <p:spPr bwMode="auto">
          <a:xfrm>
            <a:off x="1295400" y="1143000"/>
            <a:ext cx="5257800" cy="3274042"/>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1447800" y="5029200"/>
            <a:ext cx="3438525" cy="1438275"/>
          </a:xfrm>
          <a:prstGeom prst="rect">
            <a:avLst/>
          </a:prstGeom>
          <a:noFill/>
          <a:ln w="9525">
            <a:noFill/>
            <a:miter lim="800000"/>
            <a:headEnd/>
            <a:tailEnd/>
          </a:ln>
          <a:effectLst/>
        </p:spPr>
      </p:pic>
      <p:sp>
        <p:nvSpPr>
          <p:cNvPr id="6" name="TextBox 5"/>
          <p:cNvSpPr txBox="1"/>
          <p:nvPr/>
        </p:nvSpPr>
        <p:spPr>
          <a:xfrm>
            <a:off x="4648200" y="6019800"/>
            <a:ext cx="3352800" cy="646331"/>
          </a:xfrm>
          <a:prstGeom prst="rect">
            <a:avLst/>
          </a:prstGeom>
          <a:noFill/>
        </p:spPr>
        <p:txBody>
          <a:bodyPr wrap="square" rtlCol="0">
            <a:spAutoFit/>
          </a:bodyPr>
          <a:lstStyle/>
          <a:p>
            <a:r>
              <a:rPr lang="sr-Latn-RS" smtClean="0"/>
              <a:t>Ovde upisujemo ime tog novog foldera</a:t>
            </a:r>
            <a:endParaRPr lang="en-US"/>
          </a:p>
        </p:txBody>
      </p:sp>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28600"/>
            <a:ext cx="7498080" cy="4800600"/>
          </a:xfrm>
        </p:spPr>
        <p:txBody>
          <a:bodyPr/>
          <a:lstStyle/>
          <a:p>
            <a:r>
              <a:rPr lang="sr-Latn-RS" smtClean="0"/>
              <a:t>Kada uđemo u taj nov folder, videćemo da u njemu nema ništa. Ni fajlova ni foldera</a:t>
            </a:r>
            <a:endParaRPr lang="en-US"/>
          </a:p>
        </p:txBody>
      </p:sp>
      <p:pic>
        <p:nvPicPr>
          <p:cNvPr id="31746" name="Picture 2"/>
          <p:cNvPicPr>
            <a:picLocks noChangeAspect="1" noChangeArrowheads="1"/>
          </p:cNvPicPr>
          <p:nvPr/>
        </p:nvPicPr>
        <p:blipFill>
          <a:blip r:embed="rId2"/>
          <a:srcRect/>
          <a:stretch>
            <a:fillRect/>
          </a:stretch>
        </p:blipFill>
        <p:spPr bwMode="auto">
          <a:xfrm>
            <a:off x="1142999" y="1295400"/>
            <a:ext cx="7715469" cy="5105400"/>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Kopiranje fajlova</a:t>
            </a:r>
            <a:endParaRPr lang="en-US"/>
          </a:p>
        </p:txBody>
      </p:sp>
      <p:sp>
        <p:nvSpPr>
          <p:cNvPr id="3" name="Content Placeholder 2"/>
          <p:cNvSpPr>
            <a:spLocks noGrp="1"/>
          </p:cNvSpPr>
          <p:nvPr>
            <p:ph idx="1"/>
          </p:nvPr>
        </p:nvSpPr>
        <p:spPr/>
        <p:txBody>
          <a:bodyPr/>
          <a:lstStyle/>
          <a:p>
            <a:r>
              <a:rPr lang="sr-Latn-RS" smtClean="0"/>
              <a:t>Fajl iz nekog foldera može se prebaciti u neki drugi folder tako da:</a:t>
            </a:r>
          </a:p>
          <a:p>
            <a:pPr marL="596646" indent="-514350">
              <a:buAutoNum type="arabicPeriod"/>
            </a:pPr>
            <a:r>
              <a:rPr lang="sr-Latn-RS" smtClean="0"/>
              <a:t>Ne ostane u prvom folderu (Move)</a:t>
            </a:r>
          </a:p>
          <a:p>
            <a:pPr marL="596646" indent="-514350">
              <a:buAutoNum type="arabicPeriod"/>
            </a:pPr>
            <a:r>
              <a:rPr lang="sr-Latn-RS" smtClean="0"/>
              <a:t>Ostane i u prvom folderu (Copy)</a:t>
            </a:r>
            <a:endParaRPr lang="en-US"/>
          </a:p>
        </p:txBody>
      </p:sp>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990600" y="1671031"/>
            <a:ext cx="8153400" cy="5186969"/>
          </a:xfrm>
          <a:prstGeom prst="rect">
            <a:avLst/>
          </a:prstGeom>
          <a:noFill/>
          <a:ln w="9525">
            <a:noFill/>
            <a:miter lim="800000"/>
            <a:headEnd/>
            <a:tailEnd/>
          </a:ln>
          <a:effectLst/>
        </p:spPr>
      </p:pic>
      <p:sp>
        <p:nvSpPr>
          <p:cNvPr id="5" name="Title 1"/>
          <p:cNvSpPr>
            <a:spLocks noGrp="1"/>
          </p:cNvSpPr>
          <p:nvPr>
            <p:ph type="title"/>
          </p:nvPr>
        </p:nvSpPr>
        <p:spPr>
          <a:xfrm>
            <a:off x="1435608" y="274638"/>
            <a:ext cx="7498080" cy="1143000"/>
          </a:xfrm>
        </p:spPr>
        <p:txBody>
          <a:bodyPr/>
          <a:lstStyle/>
          <a:p>
            <a:r>
              <a:rPr lang="sr-Latn-RS" smtClean="0"/>
              <a:t>Kopiranje (copy) i isecanje (Cut)</a:t>
            </a:r>
            <a:endParaRPr lang="en-US"/>
          </a:p>
        </p:txBody>
      </p:sp>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Lepljenje (Paste)</a:t>
            </a:r>
            <a:endParaRPr lang="en-US"/>
          </a:p>
        </p:txBody>
      </p:sp>
      <p:sp>
        <p:nvSpPr>
          <p:cNvPr id="3" name="Content Placeholder 2"/>
          <p:cNvSpPr>
            <a:spLocks noGrp="1"/>
          </p:cNvSpPr>
          <p:nvPr>
            <p:ph idx="1"/>
          </p:nvPr>
        </p:nvSpPr>
        <p:spPr/>
        <p:txBody>
          <a:bodyPr/>
          <a:lstStyle/>
          <a:p>
            <a:endParaRPr lang="en-US"/>
          </a:p>
        </p:txBody>
      </p:sp>
      <p:pic>
        <p:nvPicPr>
          <p:cNvPr id="33794" name="Picture 2"/>
          <p:cNvPicPr>
            <a:picLocks noChangeAspect="1" noChangeArrowheads="1"/>
          </p:cNvPicPr>
          <p:nvPr/>
        </p:nvPicPr>
        <p:blipFill>
          <a:blip r:embed="rId2"/>
          <a:srcRect/>
          <a:stretch>
            <a:fillRect/>
          </a:stretch>
        </p:blipFill>
        <p:spPr bwMode="auto">
          <a:xfrm>
            <a:off x="1371600" y="1447799"/>
            <a:ext cx="7620000" cy="5303593"/>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lstStyle/>
          <a:p>
            <a:r>
              <a:rPr lang="sr-Latn-RS" smtClean="0"/>
              <a:t>Fajl se polako prebacuje na novu lokaciju.</a:t>
            </a:r>
          </a:p>
          <a:p>
            <a:r>
              <a:rPr lang="sr-Latn-RS" smtClean="0"/>
              <a:t>Dužna trajanja procesa zavisi od toga da li ga samo premeštamo (Cut – Paste) ili originalan fajl ostaje i na početnoj lokaciji (Copy – Paste)</a:t>
            </a:r>
            <a:endParaRPr lang="en-US"/>
          </a:p>
        </p:txBody>
      </p:sp>
      <p:pic>
        <p:nvPicPr>
          <p:cNvPr id="34818" name="Picture 2"/>
          <p:cNvPicPr>
            <a:picLocks noChangeAspect="1" noChangeArrowheads="1"/>
          </p:cNvPicPr>
          <p:nvPr/>
        </p:nvPicPr>
        <p:blipFill>
          <a:blip r:embed="rId2"/>
          <a:srcRect/>
          <a:stretch>
            <a:fillRect/>
          </a:stretch>
        </p:blipFill>
        <p:spPr bwMode="auto">
          <a:xfrm>
            <a:off x="3222842" y="2895600"/>
            <a:ext cx="5584034" cy="3581400"/>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Menjanje imena fajlu</a:t>
            </a:r>
            <a:endParaRPr lang="en-US"/>
          </a:p>
        </p:txBody>
      </p:sp>
      <p:sp>
        <p:nvSpPr>
          <p:cNvPr id="3" name="Content Placeholder 2"/>
          <p:cNvSpPr>
            <a:spLocks noGrp="1"/>
          </p:cNvSpPr>
          <p:nvPr>
            <p:ph idx="1"/>
          </p:nvPr>
        </p:nvSpPr>
        <p:spPr/>
        <p:txBody>
          <a:bodyPr>
            <a:normAutofit/>
          </a:bodyPr>
          <a:lstStyle/>
          <a:p>
            <a:r>
              <a:rPr lang="sr-Latn-RS" sz="1600" smtClean="0"/>
              <a:t>Ako želimo da promenimo ime nekom fajlu, kliknemo desnim klikom miša na njega, iz padajućeg menija odaberemo </a:t>
            </a:r>
            <a:r>
              <a:rPr lang="sr-Latn-RS" sz="1600" b="1" smtClean="0"/>
              <a:t>Rename </a:t>
            </a:r>
            <a:r>
              <a:rPr lang="sr-Latn-RS" sz="1600" smtClean="0"/>
              <a:t>i upišemo novo ime</a:t>
            </a:r>
            <a:endParaRPr lang="en-US" sz="1600" b="1"/>
          </a:p>
        </p:txBody>
      </p:sp>
      <p:pic>
        <p:nvPicPr>
          <p:cNvPr id="35842" name="Picture 2"/>
          <p:cNvPicPr>
            <a:picLocks noChangeAspect="1" noChangeArrowheads="1"/>
          </p:cNvPicPr>
          <p:nvPr/>
        </p:nvPicPr>
        <p:blipFill>
          <a:blip r:embed="rId2"/>
          <a:srcRect/>
          <a:stretch>
            <a:fillRect/>
          </a:stretch>
        </p:blipFill>
        <p:spPr bwMode="auto">
          <a:xfrm>
            <a:off x="1447800" y="1981201"/>
            <a:ext cx="7239000" cy="3153078"/>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1447800" y="5562600"/>
            <a:ext cx="6667500" cy="1295400"/>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Ekstenzija</a:t>
            </a:r>
            <a:endParaRPr lang="en-US"/>
          </a:p>
        </p:txBody>
      </p:sp>
      <p:sp>
        <p:nvSpPr>
          <p:cNvPr id="3" name="Content Placeholder 2"/>
          <p:cNvSpPr>
            <a:spLocks noGrp="1"/>
          </p:cNvSpPr>
          <p:nvPr>
            <p:ph idx="1"/>
          </p:nvPr>
        </p:nvSpPr>
        <p:spPr>
          <a:xfrm>
            <a:off x="1066800" y="1447800"/>
            <a:ext cx="7866888" cy="4800600"/>
          </a:xfrm>
        </p:spPr>
        <p:txBody>
          <a:bodyPr>
            <a:normAutofit/>
          </a:bodyPr>
          <a:lstStyle/>
          <a:p>
            <a:r>
              <a:rPr lang="sr-Latn-RS" sz="1600" smtClean="0"/>
              <a:t>Ekstenzija fajla je kratka oznaka koja piše posle njegovog imena (posle tačke). Ona objašnjava nama ali i računaru koji je tip fajla u pitanju (tekst, tabela, slika, video, pesma, izvršni fajl...), odnosno kojim programom može da se pokrene (Word, Excel, Photoshop, video plejer...). </a:t>
            </a:r>
          </a:p>
          <a:p>
            <a:endParaRPr lang="sr-Latn-RS" sz="1600" smtClean="0"/>
          </a:p>
          <a:p>
            <a:endParaRPr lang="sr-Latn-RS" sz="1600" smtClean="0"/>
          </a:p>
          <a:p>
            <a:endParaRPr lang="sr-Latn-RS" sz="1600" smtClean="0"/>
          </a:p>
          <a:p>
            <a:pPr>
              <a:buNone/>
            </a:pPr>
            <a:endParaRPr lang="sr-Latn-RS" sz="1600" smtClean="0"/>
          </a:p>
          <a:p>
            <a:r>
              <a:rPr lang="sr-Latn-RS" sz="1600" smtClean="0"/>
              <a:t>Ime fajla: EKV – Budi sam</a:t>
            </a:r>
          </a:p>
          <a:p>
            <a:r>
              <a:rPr lang="sr-Latn-RS" sz="1600" smtClean="0"/>
              <a:t>Eksenzija: mp3</a:t>
            </a:r>
          </a:p>
          <a:p>
            <a:r>
              <a:rPr lang="sr-Latn-RS" sz="1600" smtClean="0"/>
              <a:t>Veličina: 7,623 MB</a:t>
            </a:r>
          </a:p>
          <a:p>
            <a:r>
              <a:rPr lang="sr-Latn-RS" sz="1600" smtClean="0"/>
              <a:t>Pokrenuće se u GOM plejeru, jer je mp3 (pesma) u pitanju</a:t>
            </a:r>
          </a:p>
          <a:p>
            <a:endParaRPr lang="sr-Latn-RS" sz="1600" smtClean="0"/>
          </a:p>
          <a:p>
            <a:r>
              <a:rPr lang="sr-Latn-RS" sz="1600" smtClean="0"/>
              <a:t>Neke od ekstenzija su: </a:t>
            </a:r>
          </a:p>
          <a:p>
            <a:pPr>
              <a:buNone/>
            </a:pPr>
            <a:r>
              <a:rPr lang="sr-Latn-RS" sz="1600" smtClean="0"/>
              <a:t>.doc  .docx  .xls  .xlsx  .ppt  .pptx  .mp3  .flac  .mkv  .avi  .mp4  .bmp  . jpg  .exe</a:t>
            </a:r>
            <a:endParaRPr lang="en-US" sz="1600"/>
          </a:p>
        </p:txBody>
      </p:sp>
      <p:pic>
        <p:nvPicPr>
          <p:cNvPr id="36866" name="Picture 2"/>
          <p:cNvPicPr>
            <a:picLocks noChangeAspect="1" noChangeArrowheads="1"/>
          </p:cNvPicPr>
          <p:nvPr/>
        </p:nvPicPr>
        <p:blipFill>
          <a:blip r:embed="rId2"/>
          <a:srcRect/>
          <a:stretch>
            <a:fillRect/>
          </a:stretch>
        </p:blipFill>
        <p:spPr bwMode="auto">
          <a:xfrm>
            <a:off x="1752600" y="2971800"/>
            <a:ext cx="4819650" cy="552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Hardver</a:t>
            </a:r>
            <a:endParaRPr lang="en-US"/>
          </a:p>
        </p:txBody>
      </p:sp>
      <p:sp>
        <p:nvSpPr>
          <p:cNvPr id="3" name="Content Placeholder 2"/>
          <p:cNvSpPr>
            <a:spLocks noGrp="1"/>
          </p:cNvSpPr>
          <p:nvPr>
            <p:ph idx="1"/>
          </p:nvPr>
        </p:nvSpPr>
        <p:spPr/>
        <p:txBody>
          <a:bodyPr/>
          <a:lstStyle/>
          <a:p>
            <a:r>
              <a:rPr lang="sr-Latn-RS" smtClean="0"/>
              <a:t>Sve ono što je opipljivo (konkretan fizički deo), bez obzira koliko je mali ili veliki, lagan ili težak.</a:t>
            </a:r>
            <a:endParaRPr lang="en-US"/>
          </a:p>
        </p:txBody>
      </p:sp>
      <p:pic>
        <p:nvPicPr>
          <p:cNvPr id="3074" name="Picture 2" descr="Otkup racunara kompletnih,delova neispravno iskljucivo za ..."/>
          <p:cNvPicPr>
            <a:picLocks noChangeAspect="1" noChangeArrowheads="1"/>
          </p:cNvPicPr>
          <p:nvPr/>
        </p:nvPicPr>
        <p:blipFill>
          <a:blip r:embed="rId2"/>
          <a:srcRect/>
          <a:stretch>
            <a:fillRect/>
          </a:stretch>
        </p:blipFill>
        <p:spPr bwMode="auto">
          <a:xfrm>
            <a:off x="3708400" y="2971800"/>
            <a:ext cx="4978400" cy="37338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Hardver desktop računara</a:t>
            </a:r>
            <a:endParaRPr lang="en-US"/>
          </a:p>
        </p:txBody>
      </p:sp>
      <p:sp>
        <p:nvSpPr>
          <p:cNvPr id="3" name="Content Placeholder 2"/>
          <p:cNvSpPr>
            <a:spLocks noGrp="1"/>
          </p:cNvSpPr>
          <p:nvPr>
            <p:ph idx="1"/>
          </p:nvPr>
        </p:nvSpPr>
        <p:spPr/>
        <p:txBody>
          <a:bodyPr>
            <a:normAutofit fontScale="92500" lnSpcReduction="20000"/>
          </a:bodyPr>
          <a:lstStyle/>
          <a:p>
            <a:r>
              <a:rPr lang="sr-Latn-RS" smtClean="0"/>
              <a:t>Kućište</a:t>
            </a:r>
          </a:p>
          <a:p>
            <a:r>
              <a:rPr lang="sr-Latn-RS" smtClean="0"/>
              <a:t>Napajanje</a:t>
            </a:r>
          </a:p>
          <a:p>
            <a:r>
              <a:rPr lang="sr-Latn-RS" smtClean="0"/>
              <a:t>Matična ploča</a:t>
            </a:r>
          </a:p>
          <a:p>
            <a:r>
              <a:rPr lang="sr-Latn-RS" smtClean="0"/>
              <a:t>Procesor</a:t>
            </a:r>
          </a:p>
          <a:p>
            <a:r>
              <a:rPr lang="sr-Latn-RS" smtClean="0"/>
              <a:t>RAM memorija</a:t>
            </a:r>
          </a:p>
          <a:p>
            <a:r>
              <a:rPr lang="sr-Latn-RS" smtClean="0"/>
              <a:t>Hard disk – HDD</a:t>
            </a:r>
          </a:p>
          <a:p>
            <a:r>
              <a:rPr lang="sr-Latn-RS" smtClean="0"/>
              <a:t>Garfička kartica</a:t>
            </a:r>
          </a:p>
          <a:p>
            <a:r>
              <a:rPr lang="sr-Latn-RS" smtClean="0"/>
              <a:t>Zvučna kartica</a:t>
            </a:r>
          </a:p>
          <a:p>
            <a:r>
              <a:rPr lang="sr-Latn-RS" smtClean="0"/>
              <a:t>Optički uređaj</a:t>
            </a:r>
          </a:p>
          <a:p>
            <a:r>
              <a:rPr lang="sr-Latn-RS" smtClean="0"/>
              <a:t>Kablovi (za struju i informacije)</a:t>
            </a:r>
            <a:endParaRPr lang="en-US"/>
          </a:p>
        </p:txBody>
      </p:sp>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Kućište</a:t>
            </a:r>
            <a:endParaRPr lang="en-US"/>
          </a:p>
        </p:txBody>
      </p:sp>
      <p:sp>
        <p:nvSpPr>
          <p:cNvPr id="3" name="Content Placeholder 2"/>
          <p:cNvSpPr>
            <a:spLocks noGrp="1"/>
          </p:cNvSpPr>
          <p:nvPr>
            <p:ph idx="1"/>
          </p:nvPr>
        </p:nvSpPr>
        <p:spPr/>
        <p:txBody>
          <a:bodyPr/>
          <a:lstStyle/>
          <a:p>
            <a:r>
              <a:rPr lang="sr-Latn-RS" smtClean="0"/>
              <a:t>Štiti računar od oštećenja iz okoline (prosuta tečnost, udarac, kućni ljubimci)</a:t>
            </a:r>
          </a:p>
          <a:p>
            <a:r>
              <a:rPr lang="sr-Latn-RS" smtClean="0"/>
              <a:t>Štiti korisnika od konkata sa delovima koji su pod naponom</a:t>
            </a:r>
            <a:endParaRPr lang="en-US"/>
          </a:p>
        </p:txBody>
      </p:sp>
      <p:pic>
        <p:nvPicPr>
          <p:cNvPr id="1026" name="Picture 2" descr="Kako odabrati kućište?"/>
          <p:cNvPicPr>
            <a:picLocks noChangeAspect="1" noChangeArrowheads="1"/>
          </p:cNvPicPr>
          <p:nvPr/>
        </p:nvPicPr>
        <p:blipFill>
          <a:blip r:embed="rId2"/>
          <a:srcRect/>
          <a:stretch>
            <a:fillRect/>
          </a:stretch>
        </p:blipFill>
        <p:spPr bwMode="auto">
          <a:xfrm>
            <a:off x="1524000" y="3581400"/>
            <a:ext cx="2971800" cy="2971800"/>
          </a:xfrm>
          <a:prstGeom prst="rect">
            <a:avLst/>
          </a:prstGeom>
          <a:noFill/>
        </p:spPr>
      </p:pic>
      <p:pic>
        <p:nvPicPr>
          <p:cNvPr id="1028" name="Picture 4" descr="MS PRISM BLACK gaming kućište cena karakteristike komentari - BCGroup"/>
          <p:cNvPicPr>
            <a:picLocks noChangeAspect="1" noChangeArrowheads="1"/>
          </p:cNvPicPr>
          <p:nvPr/>
        </p:nvPicPr>
        <p:blipFill>
          <a:blip r:embed="rId3"/>
          <a:srcRect/>
          <a:stretch>
            <a:fillRect/>
          </a:stretch>
        </p:blipFill>
        <p:spPr bwMode="auto">
          <a:xfrm>
            <a:off x="4876800" y="3581400"/>
            <a:ext cx="3810000" cy="286166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Napajanje</a:t>
            </a:r>
            <a:endParaRPr lang="en-US"/>
          </a:p>
        </p:txBody>
      </p:sp>
      <p:sp>
        <p:nvSpPr>
          <p:cNvPr id="3" name="Content Placeholder 2"/>
          <p:cNvSpPr>
            <a:spLocks noGrp="1"/>
          </p:cNvSpPr>
          <p:nvPr>
            <p:ph idx="1"/>
          </p:nvPr>
        </p:nvSpPr>
        <p:spPr/>
        <p:txBody>
          <a:bodyPr/>
          <a:lstStyle/>
          <a:p>
            <a:r>
              <a:rPr lang="sr-Latn-RS" smtClean="0"/>
              <a:t>Dovodi struju do svih delova računara</a:t>
            </a:r>
          </a:p>
          <a:p>
            <a:r>
              <a:rPr lang="sr-Latn-RS" smtClean="0"/>
              <a:t>Svojim ventilatorom odovodi toplotu iz kućišta računara</a:t>
            </a:r>
          </a:p>
          <a:p>
            <a:r>
              <a:rPr lang="sr-Latn-RS" smtClean="0"/>
              <a:t>U slučaju strujnog udara ima zadatak da pregori i tako zaštiti ostale delove računara</a:t>
            </a:r>
            <a:endParaRPr lang="en-US"/>
          </a:p>
        </p:txBody>
      </p:sp>
      <p:pic>
        <p:nvPicPr>
          <p:cNvPr id="18434" name="Picture 2" descr="Kućište i napajanje - Računar"/>
          <p:cNvPicPr>
            <a:picLocks noChangeAspect="1" noChangeArrowheads="1"/>
          </p:cNvPicPr>
          <p:nvPr/>
        </p:nvPicPr>
        <p:blipFill>
          <a:blip r:embed="rId2"/>
          <a:srcRect/>
          <a:stretch>
            <a:fillRect/>
          </a:stretch>
        </p:blipFill>
        <p:spPr bwMode="auto">
          <a:xfrm>
            <a:off x="4343400" y="4343400"/>
            <a:ext cx="3886200" cy="2209801"/>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Matična ploča</a:t>
            </a:r>
            <a:endParaRPr lang="en-US"/>
          </a:p>
        </p:txBody>
      </p:sp>
      <p:sp>
        <p:nvSpPr>
          <p:cNvPr id="3" name="Content Placeholder 2"/>
          <p:cNvSpPr>
            <a:spLocks noGrp="1"/>
          </p:cNvSpPr>
          <p:nvPr>
            <p:ph idx="1"/>
          </p:nvPr>
        </p:nvSpPr>
        <p:spPr/>
        <p:txBody>
          <a:bodyPr/>
          <a:lstStyle/>
          <a:p>
            <a:r>
              <a:rPr lang="sr-Latn-RS" smtClean="0"/>
              <a:t>Kičma sistema, služi da povezuje sve delove računara i da preko nje idu informacije</a:t>
            </a:r>
            <a:endParaRPr lang="en-US"/>
          </a:p>
        </p:txBody>
      </p:sp>
      <p:sp>
        <p:nvSpPr>
          <p:cNvPr id="21506" name="AutoShape 2" descr="https://upload.wikimedia.org/wikipedia/commons/1/1c/Description_of_ABIT-VT7_in_Bosnian_200510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https://upload.wikimedia.org/wikipedia/commons/1/1c/Description_of_ABIT-VT7_in_Bosnian_200510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https://upload.wikimedia.org/wikipedia/commons/1/1c/Description_of_ABIT-VT7_in_Bosnian_200510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Description_of_ABIT-VT7_in_Bosnian_20051015.jpg"/>
          <p:cNvPicPr>
            <a:picLocks noChangeAspect="1"/>
          </p:cNvPicPr>
          <p:nvPr/>
        </p:nvPicPr>
        <p:blipFill>
          <a:blip r:embed="rId2"/>
          <a:stretch>
            <a:fillRect/>
          </a:stretch>
        </p:blipFill>
        <p:spPr>
          <a:xfrm>
            <a:off x="2819400" y="2971352"/>
            <a:ext cx="5495925" cy="3666105"/>
          </a:xfrm>
          <a:prstGeom prst="rect">
            <a:avLst/>
          </a:prstGeom>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Procesor</a:t>
            </a:r>
            <a:endParaRPr lang="en-US"/>
          </a:p>
        </p:txBody>
      </p:sp>
      <p:sp>
        <p:nvSpPr>
          <p:cNvPr id="3" name="Content Placeholder 2"/>
          <p:cNvSpPr>
            <a:spLocks noGrp="1"/>
          </p:cNvSpPr>
          <p:nvPr>
            <p:ph idx="1"/>
          </p:nvPr>
        </p:nvSpPr>
        <p:spPr>
          <a:xfrm>
            <a:off x="1435608" y="1143000"/>
            <a:ext cx="7498080" cy="5105400"/>
          </a:xfrm>
        </p:spPr>
        <p:txBody>
          <a:bodyPr/>
          <a:lstStyle/>
          <a:p>
            <a:r>
              <a:rPr lang="sr-Latn-RS" smtClean="0"/>
              <a:t>Bavi se brzim procesuiranjem informacija i ima mogućnost da odradi milijarde operacija u sekundi.</a:t>
            </a:r>
          </a:p>
          <a:p>
            <a:r>
              <a:rPr lang="sr-Latn-RS" smtClean="0"/>
              <a:t>Brzina se meri u GHz (gigahercima)</a:t>
            </a:r>
          </a:p>
          <a:p>
            <a:r>
              <a:rPr lang="sr-Latn-RS" smtClean="0"/>
              <a:t>Može imati više jezgara</a:t>
            </a:r>
          </a:p>
          <a:p>
            <a:r>
              <a:rPr lang="sr-Latn-RS" smtClean="0"/>
              <a:t>Veliki proizvođači su Intel i AMD</a:t>
            </a:r>
          </a:p>
          <a:p>
            <a:r>
              <a:rPr lang="sr-Latn-RS" smtClean="0"/>
              <a:t>Na sebi uvek ima hladnjak i ventilator</a:t>
            </a:r>
            <a:endParaRPr lang="en-US"/>
          </a:p>
        </p:txBody>
      </p:sp>
      <p:pic>
        <p:nvPicPr>
          <p:cNvPr id="19458" name="Picture 2" descr="Što znače žarulje na matičnoj ploči. Računalo se ne uključuje i ..."/>
          <p:cNvPicPr>
            <a:picLocks noChangeAspect="1" noChangeArrowheads="1"/>
          </p:cNvPicPr>
          <p:nvPr/>
        </p:nvPicPr>
        <p:blipFill>
          <a:blip r:embed="rId2"/>
          <a:srcRect l="3808" t="4000" r="4790" b="4000"/>
          <a:stretch>
            <a:fillRect/>
          </a:stretch>
        </p:blipFill>
        <p:spPr bwMode="auto">
          <a:xfrm>
            <a:off x="6248400" y="4876800"/>
            <a:ext cx="1828800" cy="1752600"/>
          </a:xfrm>
          <a:prstGeom prst="rect">
            <a:avLst/>
          </a:prstGeom>
          <a:noFill/>
        </p:spPr>
      </p:pic>
      <p:sp>
        <p:nvSpPr>
          <p:cNvPr id="19460" name="AutoShape 4" descr="Intel najavio &quot;najbolji gejming procesor&quot; | | PC Pr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Intel najavio &quot;najbolji gejming procesor&quot; | | PC Pr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8" name="Picture 12" descr="Procesor (CPU) i magistrale | Računarstvo i informatika"/>
          <p:cNvPicPr>
            <a:picLocks noChangeAspect="1" noChangeArrowheads="1"/>
          </p:cNvPicPr>
          <p:nvPr/>
        </p:nvPicPr>
        <p:blipFill>
          <a:blip r:embed="rId3"/>
          <a:srcRect/>
          <a:stretch>
            <a:fillRect/>
          </a:stretch>
        </p:blipFill>
        <p:spPr bwMode="auto">
          <a:xfrm>
            <a:off x="2480440" y="4987159"/>
            <a:ext cx="1828800" cy="1828801"/>
          </a:xfrm>
          <a:prstGeom prst="rect">
            <a:avLst/>
          </a:prstGeom>
          <a:noFill/>
        </p:spPr>
      </p:pic>
      <p:sp>
        <p:nvSpPr>
          <p:cNvPr id="19464" name="AutoShape 8" descr="Predstavljen Intel Core i7 | | PC Pr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6" name="AutoShape 10" descr="Predstavljen Intel Core i7 | | PC Pr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RAM memorija</a:t>
            </a:r>
            <a:endParaRPr lang="en-US"/>
          </a:p>
        </p:txBody>
      </p:sp>
      <p:sp>
        <p:nvSpPr>
          <p:cNvPr id="3" name="Content Placeholder 2"/>
          <p:cNvSpPr>
            <a:spLocks noGrp="1"/>
          </p:cNvSpPr>
          <p:nvPr>
            <p:ph idx="1"/>
          </p:nvPr>
        </p:nvSpPr>
        <p:spPr>
          <a:xfrm>
            <a:off x="1066800" y="1447800"/>
            <a:ext cx="8077200" cy="4800600"/>
          </a:xfrm>
        </p:spPr>
        <p:txBody>
          <a:bodyPr/>
          <a:lstStyle/>
          <a:p>
            <a:r>
              <a:rPr lang="sr-Latn-RS" dirty="0" smtClean="0"/>
              <a:t>Kratkorična memorija kod računara</a:t>
            </a:r>
          </a:p>
          <a:p>
            <a:r>
              <a:rPr lang="sr-Latn-RS" dirty="0" smtClean="0"/>
              <a:t>Kapacitet se meri u gigabajtima – 2,4,8,16GB</a:t>
            </a:r>
          </a:p>
          <a:p>
            <a:r>
              <a:rPr lang="sr-Latn-RS" dirty="0" smtClean="0"/>
              <a:t>Prazni se kada se ugasi računar</a:t>
            </a:r>
          </a:p>
          <a:p>
            <a:r>
              <a:rPr lang="sr-Latn-RS" dirty="0" smtClean="0"/>
              <a:t>Postoje razne vrste: DDR1, DDR2, DDR3, DDR4</a:t>
            </a:r>
            <a:endParaRPr lang="en-US" dirty="0"/>
          </a:p>
        </p:txBody>
      </p:sp>
      <p:pic>
        <p:nvPicPr>
          <p:cNvPr id="20482" name="Picture 2" descr="Computers &amp; Accessories Servers Dell Compatible SNPCX1KMC/16G ..."/>
          <p:cNvPicPr>
            <a:picLocks noChangeAspect="1" noChangeArrowheads="1"/>
          </p:cNvPicPr>
          <p:nvPr/>
        </p:nvPicPr>
        <p:blipFill>
          <a:blip r:embed="rId2"/>
          <a:srcRect/>
          <a:stretch>
            <a:fillRect/>
          </a:stretch>
        </p:blipFill>
        <p:spPr bwMode="auto">
          <a:xfrm>
            <a:off x="1219200" y="4267200"/>
            <a:ext cx="3804098" cy="2286000"/>
          </a:xfrm>
          <a:prstGeom prst="rect">
            <a:avLst/>
          </a:prstGeom>
          <a:noFill/>
        </p:spPr>
      </p:pic>
      <p:sp>
        <p:nvSpPr>
          <p:cNvPr id="20484" name="AutoShape 4" descr="What's the Deal with Computer RAM Prices? - Smart Buy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What's the Deal with Computer RAM Prices? - Smart Buy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What's the Deal with Computer RAM Prices? - Smart Buy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What's the Deal with Computer RAM Prices? - Smart Buy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92" name="Picture 12" descr="Inside of server pc. Motherboard and RAM memory Stock Photo - Alamy"/>
          <p:cNvPicPr>
            <a:picLocks noChangeAspect="1" noChangeArrowheads="1"/>
          </p:cNvPicPr>
          <p:nvPr/>
        </p:nvPicPr>
        <p:blipFill>
          <a:blip r:embed="rId3" cstate="print"/>
          <a:srcRect b="8370"/>
          <a:stretch>
            <a:fillRect/>
          </a:stretch>
        </p:blipFill>
        <p:spPr bwMode="auto">
          <a:xfrm>
            <a:off x="5257800" y="4267200"/>
            <a:ext cx="3352800" cy="2197842"/>
          </a:xfrm>
          <a:prstGeom prst="rect">
            <a:avLst/>
          </a:prstGeom>
          <a:noFill/>
        </p:spPr>
      </p:pic>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10463</TotalTime>
  <Words>1010</Words>
  <Application>Microsoft Office PowerPoint</Application>
  <PresentationFormat>On-screen Show (4:3)</PresentationFormat>
  <Paragraphs>128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Solstice</vt:lpstr>
      <vt:lpstr>Delovi računarskog sistema</vt:lpstr>
      <vt:lpstr>Slide 2</vt:lpstr>
      <vt:lpstr>Hardver</vt:lpstr>
      <vt:lpstr>Hardver desktop računara</vt:lpstr>
      <vt:lpstr>Kućište</vt:lpstr>
      <vt:lpstr>Napajanje</vt:lpstr>
      <vt:lpstr>Matična ploča</vt:lpstr>
      <vt:lpstr>Procesor</vt:lpstr>
      <vt:lpstr>RAM memorija</vt:lpstr>
      <vt:lpstr>SSD ili hard disk</vt:lpstr>
      <vt:lpstr>Grafička kartica</vt:lpstr>
      <vt:lpstr>Zvučna kratica</vt:lpstr>
      <vt:lpstr>Kablovi</vt:lpstr>
      <vt:lpstr>Hardver kod mobilnih telefona</vt:lpstr>
      <vt:lpstr>Sofver</vt:lpstr>
      <vt:lpstr>Operativni sistemi</vt:lpstr>
      <vt:lpstr>Korisnički programi</vt:lpstr>
      <vt:lpstr>Drajveri</vt:lpstr>
      <vt:lpstr>Organizacija podataka u računaru</vt:lpstr>
      <vt:lpstr>Folderi i fajlovi</vt:lpstr>
      <vt:lpstr>Prikaz putanje do fajlova</vt:lpstr>
      <vt:lpstr>Pravljenje novog foldera</vt:lpstr>
      <vt:lpstr>Slide 23</vt:lpstr>
      <vt:lpstr>Kopiranje fajlova</vt:lpstr>
      <vt:lpstr>Kopiranje (copy) i isecanje (Cut)</vt:lpstr>
      <vt:lpstr>Lepljenje (Paste)</vt:lpstr>
      <vt:lpstr>Slide 27</vt:lpstr>
      <vt:lpstr>Menjanje imena fajlu</vt:lpstr>
      <vt:lpstr>Ekstenzija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Delovi računarskog sistema</dc:title>
  <dc:creator>Milos</dc:creator>
  <cp:lastModifiedBy>ucenik1</cp:lastModifiedBy>
  <cp:revision>58</cp:revision>
  <dcterms:created xsi:type="dcterms:W3CDTF">2020-07-12T11:28:18Z</dcterms:created>
  <dcterms:modified xsi:type="dcterms:W3CDTF">2024-09-30T07:30:26Z</dcterms:modified>
</cp:coreProperties>
</file>